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63" r:id="rId6"/>
    <p:sldId id="265" r:id="rId7"/>
    <p:sldId id="266" r:id="rId8"/>
    <p:sldId id="267" r:id="rId9"/>
    <p:sldId id="280" r:id="rId10"/>
    <p:sldId id="270" r:id="rId11"/>
    <p:sldId id="271" r:id="rId12"/>
    <p:sldId id="283" r:id="rId13"/>
    <p:sldId id="289" r:id="rId14"/>
    <p:sldId id="285" r:id="rId15"/>
    <p:sldId id="288" r:id="rId16"/>
    <p:sldId id="291" r:id="rId17"/>
    <p:sldId id="290" r:id="rId18"/>
    <p:sldId id="287" r:id="rId19"/>
    <p:sldId id="274" r:id="rId20"/>
    <p:sldId id="275" r:id="rId21"/>
    <p:sldId id="277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021"/>
    <a:srgbClr val="313131"/>
    <a:srgbClr val="C7C7C7"/>
    <a:srgbClr val="414141"/>
    <a:srgbClr val="0E159C"/>
    <a:srgbClr val="E7572F"/>
    <a:srgbClr val="3EB4C2"/>
    <a:srgbClr val="A70588"/>
    <a:srgbClr val="585858"/>
    <a:srgbClr val="E757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7" autoAdjust="0"/>
    <p:restoredTop sz="94595" autoAdjust="0"/>
  </p:normalViewPr>
  <p:slideViewPr>
    <p:cSldViewPr snapToGrid="0" snapToObjects="1">
      <p:cViewPr>
        <p:scale>
          <a:sx n="140" d="100"/>
          <a:sy n="140" d="100"/>
        </p:scale>
        <p:origin x="-912" y="1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70372"/>
            <a:ext cx="9144000" cy="246262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539" y="3433667"/>
            <a:ext cx="8326001" cy="730250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5858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39" y="4070178"/>
            <a:ext cx="5029200" cy="505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585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090284"/>
            <a:ext cx="9157512" cy="45719"/>
          </a:xfrm>
          <a:prstGeom prst="rect">
            <a:avLst/>
          </a:prstGeom>
          <a:solidFill>
            <a:srgbClr val="3EB4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3512" y="2670372"/>
            <a:ext cx="9157512" cy="45719"/>
          </a:xfrm>
          <a:prstGeom prst="rect">
            <a:avLst/>
          </a:prstGeom>
          <a:solidFill>
            <a:srgbClr val="3EB4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6693483" y="2127112"/>
            <a:ext cx="1642962" cy="165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5875" y="169437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Statistics| American Statistical Association | </a:t>
            </a:r>
            <a:fld id="{2066355A-084C-D24E-9AD2-7E4FC41EA627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3" name="Picture 2" descr="icon.eps"/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07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Statistics| American Statistical Association | </a:t>
            </a:r>
            <a:fld id="{2066355A-084C-D24E-9AD2-7E4FC41EA627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3" name="Picture 2" descr="icon.eps"/>
          <p:cNvPicPr>
            <a:picLocks noChangeAspect="1"/>
          </p:cNvPicPr>
          <p:nvPr userDrawn="1"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/>
          </p:nvPr>
        </p:nvSpPr>
        <p:spPr>
          <a:xfrm>
            <a:off x="1193800" y="2833688"/>
            <a:ext cx="6729413" cy="2833687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1236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827423" y="6346630"/>
            <a:ext cx="3953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EB4C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Statistics| American Statistical Association | </a:t>
            </a:r>
            <a:fld id="{2066355A-084C-D24E-9AD2-7E4FC41EA627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320800"/>
            <a:ext cx="9144000" cy="553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255471" cy="7058745"/>
          </a:xfrm>
          <a:prstGeom prst="rect">
            <a:avLst/>
          </a:prstGeom>
          <a:solidFill>
            <a:srgbClr val="3EB4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2020" y="0"/>
            <a:ext cx="6726847" cy="665333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7144" y="1515501"/>
            <a:ext cx="8456083" cy="369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5932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0"/>
            <a:ext cx="9255471" cy="7058745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30593" y="1551428"/>
            <a:ext cx="8519530" cy="36925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2020" y="0"/>
            <a:ext cx="6726847" cy="66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1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0" r:id="rId2"/>
    <p:sldLayoutId id="2147493472" r:id="rId3"/>
    <p:sldLayoutId id="2147493471" r:id="rId4"/>
    <p:sldLayoutId id="2147493468" r:id="rId5"/>
    <p:sldLayoutId id="2147493469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3EB4C2"/>
          </a:solidFill>
          <a:latin typeface="Open Sans"/>
          <a:ea typeface="+mj-ea"/>
          <a:cs typeface="Open San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585858"/>
          </a:solidFill>
          <a:latin typeface="Open Sans"/>
          <a:ea typeface="+mn-ea"/>
          <a:cs typeface="Open San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E7572B"/>
        </a:buClr>
        <a:buFont typeface="Arial"/>
        <a:buChar char="•"/>
        <a:defRPr sz="2800" kern="1200">
          <a:solidFill>
            <a:srgbClr val="E7572B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3EB4C2"/>
        </a:buClr>
        <a:buFont typeface="Wingdings" charset="2"/>
        <a:buChar char="Ø"/>
        <a:defRPr sz="2400" kern="1200">
          <a:solidFill>
            <a:srgbClr val="5858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A70588"/>
        </a:buClr>
        <a:buSzPct val="40000"/>
        <a:buFont typeface="Wingdings" charset="2"/>
        <a:buChar char=""/>
        <a:defRPr sz="2000" kern="1200">
          <a:solidFill>
            <a:srgbClr val="5858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858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keithallison/2454388801/in/photostream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whitehouse/8341836068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rdag.org/wp-content/uploads/2014/11/IQ-camp-kids-20141114-1.jpg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lickr.com/photos/78031395@N00/18474498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wV0Ks7aS7Y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Hottest Career </a:t>
            </a:r>
            <a:r>
              <a:rPr lang="en-US" dirty="0"/>
              <a:t>of the 21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5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piralStrandOfDna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" y="1320799"/>
            <a:ext cx="9156701" cy="5544891"/>
          </a:xfrm>
        </p:spPr>
      </p:pic>
      <p:sp>
        <p:nvSpPr>
          <p:cNvPr id="3" name="Rectangle 2"/>
          <p:cNvSpPr/>
          <p:nvPr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.eps"/>
          <p:cNvPicPr>
            <a:picLocks noChangeAspect="1"/>
          </p:cNvPicPr>
          <p:nvPr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089" y="432976"/>
            <a:ext cx="7881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/>
            <a:r>
              <a:rPr lang="en-US" sz="2000" b="1" dirty="0" smtClean="0">
                <a:solidFill>
                  <a:srgbClr val="FFFFFF"/>
                </a:solidFill>
                <a:latin typeface="Open Sans"/>
                <a:cs typeface="Open Sans"/>
              </a:rPr>
              <a:t>Statisticians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Open Sans"/>
                <a:cs typeface="Open Sans"/>
              </a:rPr>
              <a:t>reduce disease and 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improve medicines</a:t>
            </a:r>
            <a:endParaRPr lang="en-US" sz="2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1893" y="6501274"/>
            <a:ext cx="4073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Spiral strand of DNA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9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1072px-Jarvis_Hayes,_Darius_Songalia,_Mark_Madsen,_and_Rashad_McCants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sp>
        <p:nvSpPr>
          <p:cNvPr id="14" name="Rectangle 13"/>
          <p:cNvSpPr/>
          <p:nvPr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.eps"/>
          <p:cNvPicPr>
            <a:picLocks noChangeAspect="1"/>
          </p:cNvPicPr>
          <p:nvPr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090" y="436199"/>
            <a:ext cx="6757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/>
            <a:r>
              <a:rPr lang="en-US" sz="2000" b="1" dirty="0" smtClean="0">
                <a:solidFill>
                  <a:srgbClr val="FFFFFF"/>
                </a:solidFill>
                <a:latin typeface="Open Sans"/>
                <a:cs typeface="Open Sans"/>
              </a:rPr>
              <a:t>Statisticians 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work for professional sports teams to make strategic draft picks </a:t>
            </a:r>
            <a:b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893" y="6501274"/>
            <a:ext cx="538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Jarvis </a:t>
            </a:r>
            <a:r>
              <a:rPr lang="en-US" sz="800" dirty="0">
                <a:solidFill>
                  <a:srgbClr val="FFFFFF"/>
                </a:solidFill>
              </a:rPr>
              <a:t>Hayes, Darius </a:t>
            </a:r>
            <a:r>
              <a:rPr lang="en-US" sz="800" dirty="0" err="1">
                <a:solidFill>
                  <a:srgbClr val="FFFFFF"/>
                </a:solidFill>
              </a:rPr>
              <a:t>Songalia</a:t>
            </a:r>
            <a:r>
              <a:rPr lang="en-US" sz="800" dirty="0">
                <a:solidFill>
                  <a:srgbClr val="FFFFFF"/>
                </a:solidFill>
              </a:rPr>
              <a:t>, Mark </a:t>
            </a:r>
            <a:r>
              <a:rPr lang="en-US" sz="800" dirty="0" smtClean="0">
                <a:solidFill>
                  <a:srgbClr val="FFFFFF"/>
                </a:solidFill>
              </a:rPr>
              <a:t>Madsen </a:t>
            </a:r>
            <a:r>
              <a:rPr lang="en-US" sz="800" dirty="0">
                <a:solidFill>
                  <a:srgbClr val="FFFFFF"/>
                </a:solidFill>
              </a:rPr>
              <a:t>and </a:t>
            </a:r>
            <a:r>
              <a:rPr lang="en-US" sz="800" dirty="0" err="1">
                <a:solidFill>
                  <a:srgbClr val="FFFFFF"/>
                </a:solidFill>
              </a:rPr>
              <a:t>Rashad</a:t>
            </a:r>
            <a:r>
              <a:rPr lang="en-US" sz="800" dirty="0">
                <a:solidFill>
                  <a:srgbClr val="FFFFFF"/>
                </a:solidFill>
              </a:rPr>
              <a:t> </a:t>
            </a:r>
            <a:r>
              <a:rPr lang="en-US" sz="800" dirty="0" err="1" smtClean="0">
                <a:solidFill>
                  <a:srgbClr val="FFFFFF"/>
                </a:solidFill>
              </a:rPr>
              <a:t>McCants</a:t>
            </a:r>
            <a:r>
              <a:rPr lang="en-US" sz="800" dirty="0" smtClean="0">
                <a:solidFill>
                  <a:srgbClr val="FFFFFF"/>
                </a:solidFill>
              </a:rPr>
              <a:t>. Image source: </a:t>
            </a:r>
            <a:r>
              <a:rPr lang="en-US" sz="800" dirty="0">
                <a:solidFill>
                  <a:srgbClr val="FFFFFF"/>
                </a:solidFill>
                <a:hlinkClick r:id="rId5"/>
              </a:rPr>
              <a:t>Keith Allison</a:t>
            </a:r>
            <a:endParaRPr lang="en-US" sz="800" dirty="0">
              <a:solidFill>
                <a:srgbClr val="FFFFFF"/>
              </a:solidFill>
            </a:endParaRPr>
          </a:p>
          <a:p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4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arack_Obama_campaign_rally_in_Urbandale,_Iowa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993" y="432976"/>
            <a:ext cx="788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/>
            <a:r>
              <a:rPr lang="en-US" sz="2000" b="1" dirty="0" smtClean="0">
                <a:solidFill>
                  <a:schemeClr val="bg1"/>
                </a:solidFill>
                <a:latin typeface="Open Sans"/>
                <a:cs typeface="Open Sans"/>
              </a:rPr>
              <a:t>Statisticians </a:t>
            </a:r>
            <a: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  <a:t>improve </a:t>
            </a: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voter targeting and assess the </a:t>
            </a:r>
            <a: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  <a:t>success of government policies and programs</a:t>
            </a:r>
            <a:endParaRPr lang="en-US" sz="20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14" name="Picture 13" descr="icon.eps"/>
          <p:cNvPicPr>
            <a:picLocks noChangeAspect="1"/>
          </p:cNvPicPr>
          <p:nvPr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893" y="6501274"/>
            <a:ext cx="8039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President Barack Obama campaign rally in Urbandale, Iowa, 2012. Image source: </a:t>
            </a:r>
            <a:r>
              <a:rPr lang="en-US" sz="800" dirty="0" smtClean="0">
                <a:solidFill>
                  <a:schemeClr val="bg1"/>
                </a:solidFill>
                <a:hlinkClick r:id="rId5"/>
              </a:rPr>
              <a:t>White </a:t>
            </a:r>
            <a:r>
              <a:rPr lang="en-US" sz="800" dirty="0">
                <a:solidFill>
                  <a:schemeClr val="bg1"/>
                </a:solidFill>
                <a:hlinkClick r:id="rId5"/>
              </a:rPr>
              <a:t>House (</a:t>
            </a:r>
            <a:r>
              <a:rPr lang="en-US" sz="800" dirty="0" smtClean="0">
                <a:solidFill>
                  <a:schemeClr val="bg1"/>
                </a:solidFill>
                <a:hlinkClick r:id="rId5"/>
              </a:rPr>
              <a:t>P090112PS-0411</a:t>
            </a:r>
            <a:r>
              <a:rPr lang="en-US" sz="800" dirty="0" smtClean="0">
                <a:solidFill>
                  <a:schemeClr val="bg1"/>
                </a:solidFill>
              </a:rPr>
              <a:t>)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8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Q-camp-kids-20141114-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1" y="1320800"/>
            <a:ext cx="9144000" cy="5537200"/>
          </a:xfrm>
        </p:spPr>
      </p:pic>
      <p:sp>
        <p:nvSpPr>
          <p:cNvPr id="4" name="Rectangle 3"/>
          <p:cNvSpPr/>
          <p:nvPr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icon.eps"/>
          <p:cNvPicPr>
            <a:picLocks noChangeAspect="1"/>
          </p:cNvPicPr>
          <p:nvPr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3090" y="436199"/>
            <a:ext cx="6757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/>
            <a:r>
              <a:rPr lang="en-US" sz="2000" b="1" dirty="0" smtClean="0">
                <a:solidFill>
                  <a:srgbClr val="FFFFFF"/>
                </a:solidFill>
                <a:latin typeface="Open Sans"/>
                <a:cs typeface="Open Sans"/>
              </a:rPr>
              <a:t>Statisticians 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help protect human rights in </a:t>
            </a:r>
            <a:b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</a:b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developing countries </a:t>
            </a:r>
            <a:b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892" y="6501274"/>
            <a:ext cx="78351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Yezidi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en-US" sz="800" dirty="0">
                <a:solidFill>
                  <a:schemeClr val="bg1"/>
                </a:solidFill>
              </a:rPr>
              <a:t>children in an internally displaced person </a:t>
            </a:r>
            <a:r>
              <a:rPr lang="en-US" sz="800" dirty="0" smtClean="0">
                <a:solidFill>
                  <a:schemeClr val="bg1"/>
                </a:solidFill>
              </a:rPr>
              <a:t>camp </a:t>
            </a:r>
            <a:r>
              <a:rPr lang="en-US" sz="800" dirty="0">
                <a:solidFill>
                  <a:schemeClr val="bg1"/>
                </a:solidFill>
              </a:rPr>
              <a:t>in </a:t>
            </a:r>
            <a:r>
              <a:rPr lang="en-US" sz="800" dirty="0" err="1">
                <a:solidFill>
                  <a:schemeClr val="bg1"/>
                </a:solidFill>
              </a:rPr>
              <a:t>Sharya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smtClean="0">
                <a:solidFill>
                  <a:schemeClr val="bg1"/>
                </a:solidFill>
              </a:rPr>
              <a:t>Iraq. Image source: </a:t>
            </a:r>
            <a:r>
              <a:rPr lang="en-US" sz="800" dirty="0">
                <a:solidFill>
                  <a:schemeClr val="bg1"/>
                </a:solidFill>
                <a:hlinkClick r:id="rId5"/>
              </a:rPr>
              <a:t>Human Rights Data Analysis </a:t>
            </a:r>
            <a:r>
              <a:rPr lang="en-US" sz="800" dirty="0" smtClean="0">
                <a:solidFill>
                  <a:schemeClr val="bg1"/>
                </a:solidFill>
                <a:hlinkClick r:id="rId5"/>
              </a:rPr>
              <a:t>Group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ataCenter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1320800"/>
            <a:ext cx="9156701" cy="5626100"/>
          </a:xfrm>
        </p:spPr>
      </p:pic>
      <p:sp>
        <p:nvSpPr>
          <p:cNvPr id="3" name="Rectangle 2"/>
          <p:cNvSpPr/>
          <p:nvPr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.eps"/>
          <p:cNvPicPr>
            <a:picLocks noChangeAspect="1"/>
          </p:cNvPicPr>
          <p:nvPr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089" y="428460"/>
            <a:ext cx="788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b="1" dirty="0" smtClean="0">
                <a:solidFill>
                  <a:srgbClr val="FFFFFF"/>
                </a:solidFill>
                <a:latin typeface="Open Sans"/>
                <a:cs typeface="Open Sans"/>
              </a:rPr>
              <a:t>Statisticians 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advance computing through machine </a:t>
            </a:r>
            <a:b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</a:b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learning, speech recognition and artificial intelligence</a:t>
            </a:r>
            <a:endParaRPr lang="en-US" sz="2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893" y="6501274"/>
            <a:ext cx="4073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Data center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51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Budweiser_Plant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/>
          <p:cNvSpPr/>
          <p:nvPr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.eps"/>
          <p:cNvPicPr>
            <a:picLocks noChangeAspect="1"/>
          </p:cNvPicPr>
          <p:nvPr/>
        </p:nvPicPr>
        <p:blipFill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3089" y="435232"/>
            <a:ext cx="788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457200"/>
            <a:r>
              <a:rPr lang="en-US" sz="2000" b="1" dirty="0" smtClean="0">
                <a:solidFill>
                  <a:srgbClr val="FFFFFF"/>
                </a:solidFill>
                <a:latin typeface="Open Sans"/>
                <a:cs typeface="Open Sans"/>
              </a:rPr>
              <a:t>Statisticians </a:t>
            </a: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are crucial to making industry more efficient</a:t>
            </a:r>
            <a:b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</a:br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and financial institutions stronger</a:t>
            </a:r>
            <a:endParaRPr lang="en-US" sz="2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893" y="6501274"/>
            <a:ext cx="4073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Budweiser plant. Image source: </a:t>
            </a:r>
            <a:r>
              <a:rPr lang="en-US" sz="800" dirty="0" smtClean="0">
                <a:solidFill>
                  <a:srgbClr val="FFFFFF"/>
                </a:solidFill>
                <a:hlinkClick r:id="rId5"/>
              </a:rPr>
              <a:t>Ryan Glenn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505507" y="5465203"/>
            <a:ext cx="8229600" cy="656198"/>
          </a:xfrm>
        </p:spPr>
        <p:txBody>
          <a:bodyPr/>
          <a:lstStyle/>
          <a:p>
            <a:pPr indent="-457200">
              <a:lnSpc>
                <a:spcPct val="140000"/>
              </a:lnSpc>
            </a:pPr>
            <a:r>
              <a:rPr lang="en-US" sz="1200" b="1" dirty="0" smtClean="0">
                <a:solidFill>
                  <a:srgbClr val="E7572B"/>
                </a:solidFill>
                <a:latin typeface="Open Sans"/>
                <a:cs typeface="Open Sans"/>
              </a:rPr>
              <a:t>Source: </a:t>
            </a:r>
            <a:r>
              <a:rPr lang="en-US" sz="1200" i="1" dirty="0" smtClean="0">
                <a:solidFill>
                  <a:srgbClr val="585858"/>
                </a:solidFill>
                <a:latin typeface="Open Sans"/>
                <a:cs typeface="Open Sans"/>
              </a:rPr>
              <a:t>The Washington Post</a:t>
            </a:r>
            <a:r>
              <a:rPr lang="en-US" sz="1200" dirty="0" smtClean="0">
                <a:solidFill>
                  <a:srgbClr val="585858"/>
                </a:solidFill>
                <a:latin typeface="Open Sans"/>
                <a:cs typeface="Open Sans"/>
              </a:rPr>
              <a:t>, “Women Flocking to Statistics, the Newly Hot,</a:t>
            </a:r>
            <a:br>
              <a:rPr lang="en-US" sz="1200" dirty="0" smtClean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sz="1200" dirty="0" smtClean="0">
                <a:solidFill>
                  <a:srgbClr val="585858"/>
                </a:solidFill>
                <a:latin typeface="Open Sans"/>
                <a:cs typeface="Open Sans"/>
              </a:rPr>
              <a:t>High-Tech Field of Data Science,” December 2014.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0440" y="3324031"/>
            <a:ext cx="63185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As the demand explodes for workers in high-tech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professions who can analyze the staggering </a:t>
            </a:r>
            <a:r>
              <a:rPr lang="en-US" dirty="0" smtClean="0">
                <a:solidFill>
                  <a:srgbClr val="585858"/>
                </a:solidFill>
                <a:latin typeface="Open Sans"/>
                <a:cs typeface="Open Sans"/>
              </a:rPr>
              <a:t>amounts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of raw digital data produced every year, </a:t>
            </a:r>
            <a:r>
              <a:rPr lang="en-US" dirty="0" smtClean="0">
                <a:solidFill>
                  <a:srgbClr val="585858"/>
                </a:solidFill>
                <a:latin typeface="Open Sans"/>
                <a:cs typeface="Open Sans"/>
              </a:rPr>
              <a:t>women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barely register. </a:t>
            </a:r>
          </a:p>
          <a:p>
            <a:pPr lvl="1">
              <a:lnSpc>
                <a:spcPct val="140000"/>
              </a:lnSpc>
            </a:pPr>
            <a:r>
              <a:rPr lang="en-US" b="1" dirty="0">
                <a:solidFill>
                  <a:srgbClr val="585858"/>
                </a:solidFill>
                <a:latin typeface="Open Sans"/>
                <a:cs typeface="Open Sans"/>
              </a:rPr>
              <a:t>Except In One Field: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Statistics</a:t>
            </a:r>
            <a:r>
              <a:rPr lang="en-US" dirty="0" smtClean="0">
                <a:solidFill>
                  <a:srgbClr val="3EB4C2"/>
                </a:solidFill>
                <a:latin typeface="Open Sans"/>
                <a:cs typeface="Open Sans"/>
              </a:rPr>
              <a:t>.</a:t>
            </a:r>
            <a:endParaRPr lang="en-US" dirty="0">
              <a:solidFill>
                <a:srgbClr val="3EB4C2"/>
              </a:solidFill>
              <a:latin typeface="Open Sans"/>
              <a:cs typeface="Open Sans"/>
            </a:endParaRPr>
          </a:p>
        </p:txBody>
      </p:sp>
      <p:pic>
        <p:nvPicPr>
          <p:cNvPr id="9" name="Picture 8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8856" y="4389143"/>
            <a:ext cx="112108" cy="188383"/>
          </a:xfrm>
          <a:prstGeom prst="rect">
            <a:avLst/>
          </a:prstGeom>
        </p:spPr>
      </p:pic>
      <p:pic>
        <p:nvPicPr>
          <p:cNvPr id="10" name="Picture 9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07018" y="4389143"/>
            <a:ext cx="112108" cy="188383"/>
          </a:xfrm>
          <a:prstGeom prst="rect">
            <a:avLst/>
          </a:prstGeom>
        </p:spPr>
      </p:pic>
      <p:pic>
        <p:nvPicPr>
          <p:cNvPr id="11" name="Picture 10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110646" y="3402878"/>
            <a:ext cx="112108" cy="188383"/>
          </a:xfrm>
          <a:prstGeom prst="rect">
            <a:avLst/>
          </a:prstGeom>
        </p:spPr>
      </p:pic>
      <p:pic>
        <p:nvPicPr>
          <p:cNvPr id="12" name="Picture 11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245918" y="3403937"/>
            <a:ext cx="112108" cy="188383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1707" y="1589357"/>
            <a:ext cx="5742893" cy="873188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30907" y="2415935"/>
            <a:ext cx="8229600" cy="69484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585858"/>
                </a:solidFill>
                <a:latin typeface="Open Sans"/>
                <a:ea typeface="+mn-ea"/>
                <a:cs typeface="Open San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E7572B"/>
              </a:buClr>
              <a:buFont typeface="Arial"/>
              <a:buChar char="•"/>
              <a:defRPr sz="2800" kern="1200">
                <a:solidFill>
                  <a:srgbClr val="E7572B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3EB4C2"/>
              </a:buClr>
              <a:buFont typeface="Wingdings" charset="2"/>
              <a:buChar char="Ø"/>
              <a:defRPr sz="24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70588"/>
              </a:buClr>
              <a:buSzPct val="40000"/>
              <a:buFont typeface="Wingdings" charset="2"/>
              <a:buChar char="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lnSpc>
                <a:spcPct val="120000"/>
              </a:lnSpc>
            </a:pPr>
            <a:r>
              <a:rPr lang="en-US" sz="2400" b="1" dirty="0" smtClean="0">
                <a:solidFill>
                  <a:srgbClr val="E7572F"/>
                </a:solidFill>
              </a:rPr>
              <a:t>“Women  Flocking to Statistics”</a:t>
            </a:r>
            <a:endParaRPr lang="en-US" sz="1400" b="1" dirty="0" smtClean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Font typeface="Arial"/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635047" y="3110779"/>
            <a:ext cx="7753074" cy="2235922"/>
          </a:xfrm>
          <a:prstGeom prst="wedgeRectCallout">
            <a:avLst>
              <a:gd name="adj1" fmla="val 54656"/>
              <a:gd name="adj2" fmla="val 2937"/>
            </a:avLst>
          </a:prstGeom>
          <a:noFill/>
          <a:ln w="19050" cmpd="sng">
            <a:solidFill>
              <a:srgbClr val="5858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4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b="1" dirty="0" smtClean="0"/>
              <a:t>Statistics education also is incredibly</a:t>
            </a:r>
            <a:br>
              <a:rPr lang="en-US" sz="2800" b="1" dirty="0" smtClean="0"/>
            </a:br>
            <a:r>
              <a:rPr lang="en-US" sz="2800" b="1" dirty="0" smtClean="0"/>
              <a:t>useful in a wide array of majors</a:t>
            </a:r>
            <a:br>
              <a:rPr lang="en-US" sz="2800" b="1" dirty="0" smtClean="0"/>
            </a:br>
            <a:endParaRPr lang="en-US" sz="2800" b="1" dirty="0" smtClean="0"/>
          </a:p>
          <a:p>
            <a:pPr lvl="1" indent="-342900">
              <a:buClr>
                <a:srgbClr val="3EB4C2"/>
              </a:buClr>
            </a:pPr>
            <a:r>
              <a:rPr lang="en-US" sz="2000" dirty="0">
                <a:solidFill>
                  <a:srgbClr val="585858"/>
                </a:solidFill>
                <a:latin typeface="Open Sans"/>
                <a:cs typeface="Open Sans"/>
              </a:rPr>
              <a:t>Marketing</a:t>
            </a:r>
          </a:p>
          <a:p>
            <a:pPr lvl="1" indent="-342900">
              <a:buClr>
                <a:srgbClr val="3EB4C2"/>
              </a:buClr>
            </a:pPr>
            <a:r>
              <a:rPr lang="en-US" sz="2000" dirty="0">
                <a:solidFill>
                  <a:srgbClr val="585858"/>
                </a:solidFill>
                <a:latin typeface="Open Sans"/>
                <a:cs typeface="Open Sans"/>
              </a:rPr>
              <a:t>Business and finance</a:t>
            </a:r>
          </a:p>
          <a:p>
            <a:pPr lvl="1" indent="-342900">
              <a:buClr>
                <a:srgbClr val="3EB4C2"/>
              </a:buClr>
            </a:pPr>
            <a:r>
              <a:rPr lang="en-US" sz="2000" dirty="0" smtClean="0">
                <a:solidFill>
                  <a:srgbClr val="585858"/>
                </a:solidFill>
                <a:latin typeface="Open Sans"/>
                <a:cs typeface="Open Sans"/>
              </a:rPr>
              <a:t>Medicine and healthcare</a:t>
            </a:r>
          </a:p>
          <a:p>
            <a:pPr lvl="1" indent="-342900">
              <a:buClr>
                <a:srgbClr val="3EB4C2"/>
              </a:buClr>
            </a:pPr>
            <a:r>
              <a:rPr lang="en-US" sz="2000" dirty="0" smtClean="0">
                <a:solidFill>
                  <a:srgbClr val="585858"/>
                </a:solidFill>
                <a:latin typeface="Open Sans"/>
                <a:cs typeface="Open Sans"/>
              </a:rPr>
              <a:t>Data Science</a:t>
            </a:r>
          </a:p>
          <a:p>
            <a:pPr lvl="1" indent="-342900">
              <a:buClr>
                <a:srgbClr val="3EB4C2"/>
              </a:buClr>
            </a:pPr>
            <a:r>
              <a:rPr lang="en-US" sz="2000" dirty="0" smtClean="0">
                <a:solidFill>
                  <a:srgbClr val="585858"/>
                </a:solidFill>
                <a:latin typeface="Open Sans"/>
                <a:cs typeface="Open Sans"/>
              </a:rPr>
              <a:t>Journalism</a:t>
            </a:r>
          </a:p>
          <a:p>
            <a:pPr lvl="1" indent="-342900">
              <a:buClr>
                <a:srgbClr val="3EB4C2"/>
              </a:buClr>
            </a:pPr>
            <a:r>
              <a:rPr lang="en-US" sz="2000" dirty="0" smtClean="0">
                <a:solidFill>
                  <a:srgbClr val="585858"/>
                </a:solidFill>
                <a:latin typeface="Open Sans"/>
                <a:cs typeface="Open Sans"/>
              </a:rPr>
              <a:t>Communications </a:t>
            </a:r>
            <a:r>
              <a:rPr lang="en-US" sz="2000" dirty="0">
                <a:solidFill>
                  <a:srgbClr val="585858"/>
                </a:solidFill>
                <a:latin typeface="Open Sans"/>
                <a:cs typeface="Open Sans"/>
              </a:rPr>
              <a:t>and public relations</a:t>
            </a:r>
          </a:p>
          <a:p>
            <a:pPr lvl="1" indent="-342900">
              <a:buClr>
                <a:srgbClr val="3EB4C2"/>
              </a:buClr>
            </a:pPr>
            <a:r>
              <a:rPr lang="en-US" sz="2000" dirty="0">
                <a:solidFill>
                  <a:srgbClr val="585858"/>
                </a:solidFill>
                <a:latin typeface="Open Sans"/>
                <a:cs typeface="Open Sans"/>
              </a:rPr>
              <a:t>Government and public policy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56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8276" y="1846777"/>
            <a:ext cx="7712456" cy="452596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585858"/>
                </a:solidFill>
                <a:latin typeface="Open Sans"/>
                <a:ea typeface="+mn-ea"/>
                <a:cs typeface="Open San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E7572B"/>
              </a:buClr>
              <a:buFont typeface="Arial"/>
              <a:buChar char="•"/>
              <a:defRPr sz="2800" kern="1200">
                <a:solidFill>
                  <a:srgbClr val="E7572B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3EB4C2"/>
              </a:buClr>
              <a:buFont typeface="Wingdings" charset="2"/>
              <a:buChar char="Ø"/>
              <a:defRPr sz="24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70588"/>
              </a:buClr>
              <a:buSzPct val="40000"/>
              <a:buFont typeface="Wingdings" charset="2"/>
              <a:buChar char="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So, what are you waiting for? </a:t>
            </a:r>
            <a:br>
              <a:rPr lang="en-US" sz="2800" b="1" dirty="0" smtClean="0"/>
            </a:br>
            <a:r>
              <a:rPr lang="en-US" sz="2800" b="1" dirty="0" smtClean="0"/>
              <a:t>Start studying statistics today!</a:t>
            </a:r>
          </a:p>
          <a:p>
            <a:endParaRPr lang="en-US" sz="1800" i="1" dirty="0"/>
          </a:p>
          <a:p>
            <a:pPr lvl="1" indent="-342900">
              <a:buClr>
                <a:srgbClr val="3EB4C2"/>
              </a:buClr>
            </a:pPr>
            <a:r>
              <a:rPr lang="en-US" sz="2000" dirty="0" smtClean="0">
                <a:solidFill>
                  <a:srgbClr val="585858"/>
                </a:solidFill>
                <a:latin typeface="Open Sans"/>
                <a:cs typeface="Open Sans"/>
              </a:rPr>
              <a:t>Sign up for a</a:t>
            </a:r>
            <a:r>
              <a:rPr lang="en-US" sz="2000" b="1" dirty="0" smtClean="0">
                <a:solidFill>
                  <a:srgbClr val="3EB4C2"/>
                </a:solidFill>
                <a:latin typeface="Open Sans"/>
                <a:cs typeface="Open Sans"/>
              </a:rPr>
              <a:t> </a:t>
            </a:r>
            <a:r>
              <a:rPr lang="en-US" sz="2000" b="1" dirty="0">
                <a:solidFill>
                  <a:srgbClr val="3EB4C2"/>
                </a:solidFill>
                <a:latin typeface="Open Sans"/>
                <a:cs typeface="Open Sans"/>
              </a:rPr>
              <a:t>course in statistics</a:t>
            </a:r>
            <a:r>
              <a:rPr lang="en-US" sz="2000" dirty="0" smtClean="0">
                <a:solidFill>
                  <a:srgbClr val="585858"/>
                </a:solidFill>
                <a:latin typeface="Open Sans"/>
                <a:cs typeface="Open Sans"/>
              </a:rPr>
              <a:t>.</a:t>
            </a:r>
            <a:endParaRPr lang="en-US" sz="2000" dirty="0">
              <a:solidFill>
                <a:srgbClr val="585858"/>
              </a:solidFill>
              <a:latin typeface="Open Sans"/>
              <a:cs typeface="Open Sans"/>
            </a:endParaRPr>
          </a:p>
          <a:p>
            <a:pPr lvl="1" indent="-342900">
              <a:buClr>
                <a:srgbClr val="3EB4C2"/>
              </a:buClr>
            </a:pPr>
            <a:r>
              <a:rPr lang="en-US" sz="2000" dirty="0">
                <a:solidFill>
                  <a:srgbClr val="585858"/>
                </a:solidFill>
                <a:latin typeface="Open Sans"/>
                <a:cs typeface="Open Sans"/>
              </a:rPr>
              <a:t>Consider doing </a:t>
            </a:r>
            <a:r>
              <a:rPr lang="en-US" sz="2000" b="1" dirty="0">
                <a:solidFill>
                  <a:srgbClr val="3EB4C2"/>
                </a:solidFill>
                <a:latin typeface="Open Sans"/>
                <a:cs typeface="Open Sans"/>
              </a:rPr>
              <a:t>a minor in statistics</a:t>
            </a:r>
            <a:r>
              <a:rPr lang="en-US" sz="2000" dirty="0" smtClean="0">
                <a:solidFill>
                  <a:srgbClr val="414141"/>
                </a:solidFill>
                <a:latin typeface="Open Sans"/>
                <a:cs typeface="Open Sans"/>
              </a:rPr>
              <a:t>.</a:t>
            </a:r>
            <a:endParaRPr lang="en-US" sz="2000" dirty="0">
              <a:solidFill>
                <a:srgbClr val="414141"/>
              </a:solidFill>
              <a:latin typeface="Open Sans"/>
              <a:cs typeface="Open Sans"/>
            </a:endParaRPr>
          </a:p>
          <a:p>
            <a:pPr lvl="1" indent="-342900">
              <a:buClr>
                <a:srgbClr val="3EB4C2"/>
              </a:buClr>
            </a:pPr>
            <a:r>
              <a:rPr lang="en-US" sz="2000" dirty="0">
                <a:solidFill>
                  <a:srgbClr val="585858"/>
                </a:solidFill>
                <a:latin typeface="Open Sans"/>
                <a:cs typeface="Open Sans"/>
              </a:rPr>
              <a:t>If you like everything you’ve heard today, consider pursuing a </a:t>
            </a:r>
            <a:r>
              <a:rPr lang="en-US" sz="2000" b="1" dirty="0">
                <a:solidFill>
                  <a:srgbClr val="3EB4C2"/>
                </a:solidFill>
                <a:latin typeface="Open Sans"/>
                <a:cs typeface="Open Sans"/>
              </a:rPr>
              <a:t>degree in statistics</a:t>
            </a:r>
            <a:r>
              <a:rPr lang="en-US" sz="2000" dirty="0">
                <a:solidFill>
                  <a:srgbClr val="585858"/>
                </a:solidFill>
                <a:latin typeface="Open Sans"/>
                <a:cs typeface="Open Sans"/>
              </a:rPr>
              <a:t>. </a:t>
            </a:r>
            <a:r>
              <a:rPr lang="en-US" sz="2000" dirty="0" smtClean="0">
                <a:solidFill>
                  <a:srgbClr val="585858"/>
                </a:solidFill>
                <a:latin typeface="Open Sans"/>
                <a:cs typeface="Open Sans"/>
              </a:rPr>
              <a:t/>
            </a:r>
            <a:br>
              <a:rPr lang="en-US" sz="2000" dirty="0" smtClean="0">
                <a:solidFill>
                  <a:srgbClr val="585858"/>
                </a:solidFill>
                <a:latin typeface="Open Sans"/>
                <a:cs typeface="Open Sans"/>
              </a:rPr>
            </a:br>
            <a:endParaRPr lang="en-US" sz="2000" dirty="0" smtClean="0">
              <a:solidFill>
                <a:srgbClr val="585858"/>
              </a:solidFill>
              <a:latin typeface="Open Sans"/>
              <a:cs typeface="Open Sans"/>
            </a:endParaRPr>
          </a:p>
          <a:p>
            <a:pPr indent="-342900">
              <a:buClr>
                <a:srgbClr val="3EB4C2"/>
              </a:buClr>
            </a:pPr>
            <a:r>
              <a:rPr lang="en-US" sz="2800" b="1" dirty="0" smtClean="0">
                <a:solidFill>
                  <a:schemeClr val="tx1"/>
                </a:solidFill>
                <a:latin typeface="Open Sans"/>
                <a:cs typeface="Open Sans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Open Sans"/>
                <a:cs typeface="Open Sans"/>
              </a:rPr>
              <a:t>possibilities are </a:t>
            </a:r>
            <a:r>
              <a:rPr lang="en-US" sz="2800" b="1" dirty="0">
                <a:solidFill>
                  <a:srgbClr val="E7572F"/>
                </a:solidFill>
                <a:latin typeface="Open Sans"/>
                <a:cs typeface="Open Sans"/>
              </a:rPr>
              <a:t>endless.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/>
            </a:r>
            <a:b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</a:br>
            <a:endParaRPr lang="en-US" b="1" dirty="0">
              <a:solidFill>
                <a:srgbClr val="3EB4C2"/>
              </a:solidFill>
              <a:latin typeface="Open Sans"/>
              <a:cs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144" y="2015371"/>
            <a:ext cx="8456083" cy="36925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Learn more at </a:t>
            </a:r>
            <a:r>
              <a:rPr lang="en-US" dirty="0" err="1"/>
              <a:t>ThisisStatistics.org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5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0593" y="1816793"/>
            <a:ext cx="8519530" cy="1642416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/>
              <a:t>What is statistics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9184" y="3778908"/>
            <a:ext cx="7860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Open Sans"/>
                <a:cs typeface="Open Sans"/>
              </a:rPr>
              <a:t>It’s not what you think it </a:t>
            </a:r>
            <a:r>
              <a:rPr lang="en-US" sz="4400" b="1" dirty="0" smtClean="0">
                <a:solidFill>
                  <a:schemeClr val="bg1"/>
                </a:solidFill>
                <a:latin typeface="Open Sans"/>
                <a:cs typeface="Open Sans"/>
              </a:rPr>
              <a:t>is. </a:t>
            </a:r>
            <a:endParaRPr lang="en-US" sz="44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4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b="1" dirty="0" smtClean="0"/>
              <a:t>First, statistics offers </a:t>
            </a:r>
            <a:r>
              <a:rPr lang="en-US" sz="2800" b="1" dirty="0"/>
              <a:t>tremendous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opportunity </a:t>
            </a:r>
            <a:r>
              <a:rPr lang="en-US" sz="2800" b="1" dirty="0"/>
              <a:t>for graduates. </a:t>
            </a:r>
          </a:p>
          <a:p>
            <a:pPr indent="-3429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5206" y="4672206"/>
            <a:ext cx="2672825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Most in-demand </a:t>
            </a:r>
            <a:r>
              <a:rPr lang="en-US" dirty="0" smtClean="0">
                <a:latin typeface="Open Sans"/>
                <a:cs typeface="Open Sans"/>
              </a:rPr>
              <a:t>skill </a:t>
            </a:r>
            <a:r>
              <a:rPr lang="en-US" dirty="0">
                <a:latin typeface="Open Sans"/>
                <a:cs typeface="Open Sans"/>
              </a:rPr>
              <a:t>in </a:t>
            </a:r>
            <a:r>
              <a:rPr lang="en-US" dirty="0" smtClean="0">
                <a:solidFill>
                  <a:srgbClr val="585858"/>
                </a:solidFill>
                <a:latin typeface="Open Sans"/>
                <a:cs typeface="Open Sans"/>
              </a:rPr>
              <a:t>2014, </a:t>
            </a:r>
            <a:r>
              <a:rPr lang="en-US" dirty="0">
                <a:latin typeface="Open Sans"/>
                <a:cs typeface="Open Sans"/>
              </a:rPr>
              <a:t>according </a:t>
            </a:r>
            <a:r>
              <a:rPr lang="en-US" dirty="0" smtClean="0">
                <a:latin typeface="Open Sans"/>
                <a:cs typeface="Open Sans"/>
              </a:rPr>
              <a:t/>
            </a:r>
            <a:br>
              <a:rPr lang="en-US" dirty="0" smtClean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to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LinkedIn</a:t>
            </a:r>
            <a:r>
              <a:rPr lang="en-US" dirty="0">
                <a:latin typeface="Open Sans"/>
                <a:cs typeface="Open Sans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5938" y="4668590"/>
            <a:ext cx="4748530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Open Sans"/>
                <a:cs typeface="Open Sans"/>
              </a:rPr>
              <a:t>A</a:t>
            </a:r>
            <a:r>
              <a:rPr lang="en-US" dirty="0" smtClean="0">
                <a:latin typeface="Open Sans"/>
                <a:cs typeface="Open Sans"/>
              </a:rPr>
              <a:t>mong </a:t>
            </a:r>
            <a:r>
              <a:rPr lang="en-US" dirty="0">
                <a:latin typeface="Open Sans"/>
                <a:cs typeface="Open Sans"/>
              </a:rPr>
              <a:t>the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fastest-growing jobs</a:t>
            </a:r>
            <a:r>
              <a:rPr lang="en-US" dirty="0">
                <a:latin typeface="Open Sans"/>
                <a:cs typeface="Open Sans"/>
              </a:rPr>
              <a:t>. </a:t>
            </a:r>
            <a:endParaRPr lang="en-US" dirty="0" smtClean="0">
              <a:latin typeface="Open Sans"/>
              <a:cs typeface="Open Sans"/>
            </a:endParaRPr>
          </a:p>
          <a:p>
            <a:pPr algn="ctr">
              <a:lnSpc>
                <a:spcPct val="120000"/>
              </a:lnSpc>
            </a:pPr>
            <a:r>
              <a:rPr lang="en-US" dirty="0" smtClean="0">
                <a:latin typeface="Open Sans"/>
                <a:cs typeface="Open Sans"/>
              </a:rPr>
              <a:t>The </a:t>
            </a:r>
            <a:r>
              <a:rPr lang="en-US" dirty="0">
                <a:latin typeface="Open Sans"/>
                <a:cs typeface="Open Sans"/>
              </a:rPr>
              <a:t>McKinsey Global Institute predicts a shortage of up to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190,000 people </a:t>
            </a:r>
            <a:r>
              <a:rPr lang="en-US" dirty="0">
                <a:latin typeface="Open Sans"/>
                <a:cs typeface="Open Sans"/>
              </a:rPr>
              <a:t>with the data analysis skills to work with Big Data.</a:t>
            </a:r>
          </a:p>
          <a:p>
            <a:pPr algn="ctr"/>
            <a:endParaRPr lang="en-US" dirty="0"/>
          </a:p>
        </p:txBody>
      </p:sp>
      <p:pic>
        <p:nvPicPr>
          <p:cNvPr id="16" name="Picture 15" descr="fast_gro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0137" y="2897292"/>
            <a:ext cx="2108200" cy="1651000"/>
          </a:xfrm>
          <a:prstGeom prst="rect">
            <a:avLst/>
          </a:prstGeom>
        </p:spPr>
      </p:pic>
      <p:pic>
        <p:nvPicPr>
          <p:cNvPr id="17" name="Picture 16" descr="linkedin_graphic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2586" y="2810466"/>
            <a:ext cx="2075711" cy="18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9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496532" y="5039309"/>
            <a:ext cx="3212875" cy="987694"/>
          </a:xfrm>
        </p:spPr>
        <p:txBody>
          <a:bodyPr/>
          <a:lstStyle/>
          <a:p>
            <a:pPr indent="-342900" algn="ctr">
              <a:lnSpc>
                <a:spcPct val="120000"/>
              </a:lnSpc>
            </a:pPr>
            <a:r>
              <a:rPr lang="en-US" sz="1800" dirty="0" smtClean="0">
                <a:latin typeface="Open Sans"/>
                <a:cs typeface="Open Sans"/>
              </a:rPr>
              <a:t>Offers  a wide </a:t>
            </a:r>
            <a:r>
              <a:rPr lang="en-US" sz="1800" dirty="0">
                <a:latin typeface="Open Sans"/>
                <a:cs typeface="Open Sans"/>
              </a:rPr>
              <a:t>variety of </a:t>
            </a:r>
            <a:r>
              <a:rPr lang="en-US" sz="1800" b="1" dirty="0">
                <a:solidFill>
                  <a:srgbClr val="3EB4C2"/>
                </a:solidFill>
                <a:latin typeface="Open Sans"/>
                <a:cs typeface="Open Sans"/>
              </a:rPr>
              <a:t>careers</a:t>
            </a:r>
            <a:r>
              <a:rPr lang="en-US" sz="1800" dirty="0">
                <a:latin typeface="Open Sans"/>
                <a:cs typeface="Open Sans"/>
              </a:rPr>
              <a:t> </a:t>
            </a:r>
            <a:r>
              <a:rPr lang="en-US" sz="1800" b="1" dirty="0">
                <a:solidFill>
                  <a:srgbClr val="3EB4C2"/>
                </a:solidFill>
                <a:latin typeface="Open Sans"/>
                <a:cs typeface="Open Sans"/>
              </a:rPr>
              <a:t>to choose </a:t>
            </a:r>
            <a:r>
              <a:rPr lang="en-US" sz="1800" b="1" dirty="0" smtClean="0">
                <a:solidFill>
                  <a:srgbClr val="3EB4C2"/>
                </a:solidFill>
                <a:latin typeface="Open Sans"/>
                <a:cs typeface="Open Sans"/>
              </a:rPr>
              <a:t>from</a:t>
            </a:r>
            <a:r>
              <a:rPr lang="en-US" sz="1800" dirty="0" smtClean="0">
                <a:latin typeface="Open Sans"/>
                <a:cs typeface="Open Sans"/>
              </a:rPr>
              <a:t>.</a:t>
            </a:r>
            <a:r>
              <a:rPr lang="en-US" sz="1800" b="1" dirty="0" smtClean="0">
                <a:solidFill>
                  <a:srgbClr val="3EB4C2"/>
                </a:solidFill>
                <a:latin typeface="Open Sans"/>
                <a:cs typeface="Open Sans"/>
              </a:rPr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" y="2549385"/>
            <a:ext cx="43795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latin typeface="Open Sans"/>
                <a:cs typeface="Open Sans"/>
              </a:rPr>
              <a:t>More </a:t>
            </a:r>
            <a:r>
              <a:rPr lang="en-US" dirty="0" smtClean="0">
                <a:latin typeface="Open Sans"/>
                <a:cs typeface="Open Sans"/>
              </a:rPr>
              <a:t>than 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40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%</a:t>
            </a:r>
            <a:r>
              <a:rPr lang="en-US" dirty="0" smtClean="0">
                <a:latin typeface="Open Sans"/>
                <a:cs typeface="Open Sans"/>
              </a:rPr>
              <a:t> of statistics </a:t>
            </a:r>
            <a:br>
              <a:rPr lang="en-US" dirty="0" smtClean="0">
                <a:latin typeface="Open Sans"/>
                <a:cs typeface="Open Sans"/>
              </a:rPr>
            </a:br>
            <a:r>
              <a:rPr lang="en-US" dirty="0" smtClean="0">
                <a:latin typeface="Open Sans"/>
                <a:cs typeface="Open Sans"/>
              </a:rPr>
              <a:t>undergraduate degrees go to 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women</a:t>
            </a:r>
            <a:r>
              <a:rPr lang="en-US" dirty="0" smtClean="0">
                <a:solidFill>
                  <a:srgbClr val="585858"/>
                </a:solidFill>
                <a:latin typeface="Open Sans"/>
                <a:cs typeface="Open Sans"/>
              </a:rPr>
              <a:t>.</a:t>
            </a:r>
            <a:endParaRPr lang="en-US" dirty="0">
              <a:solidFill>
                <a:srgbClr val="585858"/>
              </a:solidFill>
              <a:latin typeface="Open Sans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127" y="5331872"/>
            <a:ext cx="3940921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Open Sans"/>
                <a:cs typeface="Open Sans"/>
              </a:rPr>
              <a:t>Ranked by </a:t>
            </a:r>
            <a:r>
              <a:rPr lang="en-US" b="1" i="1" dirty="0">
                <a:solidFill>
                  <a:srgbClr val="3EB4C2"/>
                </a:solidFill>
                <a:latin typeface="Open Sans"/>
                <a:cs typeface="Open Sans"/>
              </a:rPr>
              <a:t>Fortune</a:t>
            </a:r>
            <a:r>
              <a:rPr lang="en-US" dirty="0">
                <a:latin typeface="Open Sans"/>
                <a:cs typeface="Open Sans"/>
              </a:rPr>
              <a:t> as the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top 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graduate degree</a:t>
            </a:r>
            <a:r>
              <a:rPr lang="en-US" dirty="0" smtClean="0">
                <a:latin typeface="Open Sans"/>
                <a:cs typeface="Open Sans"/>
              </a:rPr>
              <a:t>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based on salary, growth and </a:t>
            </a:r>
            <a:r>
              <a:rPr lang="en-US" dirty="0" smtClean="0">
                <a:solidFill>
                  <a:srgbClr val="585858"/>
                </a:solidFill>
                <a:latin typeface="Open Sans"/>
                <a:cs typeface="Open Sans"/>
              </a:rPr>
              <a:t>job satisfaction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.</a:t>
            </a:r>
          </a:p>
          <a:p>
            <a:pPr algn="ctr"/>
            <a:endParaRPr lang="en-US" dirty="0">
              <a:latin typeface="Open Sans"/>
              <a:cs typeface="Open Sans"/>
            </a:endParaRPr>
          </a:p>
        </p:txBody>
      </p:sp>
      <p:pic>
        <p:nvPicPr>
          <p:cNvPr id="18" name="Picture 17" descr="ranked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84711" y="3764678"/>
            <a:ext cx="2343355" cy="1463439"/>
          </a:xfrm>
          <a:prstGeom prst="rect">
            <a:avLst/>
          </a:prstGeom>
        </p:spPr>
      </p:pic>
      <p:pic>
        <p:nvPicPr>
          <p:cNvPr id="4" name="Picture 3" descr="choic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96450" y="2773388"/>
            <a:ext cx="2989739" cy="2178758"/>
          </a:xfrm>
          <a:prstGeom prst="rect">
            <a:avLst/>
          </a:prstGeom>
        </p:spPr>
      </p:pic>
      <p:pic>
        <p:nvPicPr>
          <p:cNvPr id="2" name="Picture 1" descr="womem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156" y="1781275"/>
            <a:ext cx="4309393" cy="7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44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b="1" dirty="0" smtClean="0"/>
              <a:t>Second, it’s an exciting and interesting</a:t>
            </a:r>
          </a:p>
          <a:p>
            <a:r>
              <a:rPr lang="en-US" sz="2800" b="1" dirty="0" smtClean="0"/>
              <a:t>field where your work </a:t>
            </a:r>
            <a:r>
              <a:rPr lang="en-US" sz="2800" b="1" i="1" dirty="0" smtClean="0"/>
              <a:t>really</a:t>
            </a:r>
            <a:r>
              <a:rPr lang="en-US" sz="2800" b="1" dirty="0" smtClean="0"/>
              <a:t> matters. </a:t>
            </a:r>
          </a:p>
        </p:txBody>
      </p:sp>
      <p:pic>
        <p:nvPicPr>
          <p:cNvPr id="6" name="Picture 5" descr="Why Study Statistics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6242" y="3022600"/>
            <a:ext cx="5385458" cy="302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871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1110" y="3317518"/>
            <a:ext cx="66251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Move over, computer science.</a:t>
            </a:r>
            <a:r>
              <a:rPr lang="en-US" b="1" dirty="0">
                <a:latin typeface="Open Sans"/>
                <a:cs typeface="Open Sans"/>
              </a:rPr>
              <a:t>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Bachelor’s Degrees 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in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/>
            </a:r>
            <a:b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</a:b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Statistics 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have soared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95%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since</a:t>
            </a:r>
            <a:r>
              <a:rPr lang="en-US" dirty="0">
                <a:solidFill>
                  <a:srgbClr val="3EB4C2"/>
                </a:solidFill>
                <a:latin typeface="Open Sans"/>
                <a:cs typeface="Open Sans"/>
              </a:rPr>
              <a:t>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2010…the number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of U.S. colleges granting degrees in the field has already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gone up, from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74 in 2003 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to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110 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within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10 </a:t>
            </a:r>
            <a:r>
              <a:rPr lang="en-US" b="1" dirty="0" smtClean="0">
                <a:solidFill>
                  <a:srgbClr val="3EB4C2"/>
                </a:solidFill>
                <a:latin typeface="Open Sans"/>
                <a:cs typeface="Open Sans"/>
              </a:rPr>
              <a:t>years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, </a:t>
            </a:r>
            <a:b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</a:b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and </a:t>
            </a:r>
            <a:r>
              <a:rPr lang="en-US" b="1" dirty="0">
                <a:solidFill>
                  <a:srgbClr val="3EB4C2"/>
                </a:solidFill>
                <a:latin typeface="Open Sans"/>
                <a:cs typeface="Open Sans"/>
              </a:rPr>
              <a:t>20 more schools </a:t>
            </a:r>
            <a:r>
              <a:rPr lang="en-US" dirty="0">
                <a:solidFill>
                  <a:srgbClr val="585858"/>
                </a:solidFill>
                <a:latin typeface="Open Sans"/>
                <a:cs typeface="Open Sans"/>
              </a:rPr>
              <a:t>have recently added new programs.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3"/>
          </p:nvPr>
        </p:nvSpPr>
        <p:spPr>
          <a:xfrm>
            <a:off x="571547" y="2333841"/>
            <a:ext cx="8229600" cy="694843"/>
          </a:xfrm>
        </p:spPr>
        <p:txBody>
          <a:bodyPr/>
          <a:lstStyle/>
          <a:p>
            <a:pPr indent="-457200">
              <a:lnSpc>
                <a:spcPct val="120000"/>
              </a:lnSpc>
            </a:pPr>
            <a:r>
              <a:rPr lang="en-US" sz="2400" b="1" dirty="0" smtClean="0">
                <a:solidFill>
                  <a:srgbClr val="E7572F"/>
                </a:solidFill>
                <a:latin typeface="Open Sans"/>
                <a:cs typeface="Open Sans"/>
              </a:rPr>
              <a:t>“The </a:t>
            </a:r>
            <a:r>
              <a:rPr lang="en-US" sz="2400" b="1" dirty="0">
                <a:solidFill>
                  <a:srgbClr val="E7572F"/>
                </a:solidFill>
                <a:latin typeface="Open Sans"/>
                <a:cs typeface="Open Sans"/>
              </a:rPr>
              <a:t>Fastest-Growing STEM Major in the U.S</a:t>
            </a:r>
            <a:r>
              <a:rPr lang="en-US" sz="2400" b="1" dirty="0" smtClean="0">
                <a:solidFill>
                  <a:srgbClr val="E7572F"/>
                </a:solidFill>
                <a:latin typeface="Open Sans"/>
                <a:cs typeface="Open Sans"/>
              </a:rPr>
              <a:t>.”</a:t>
            </a:r>
            <a:endParaRPr lang="en-US" sz="2400" b="1" dirty="0" smtClean="0">
              <a:solidFill>
                <a:srgbClr val="E7572F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>
              <a:solidFill>
                <a:srgbClr val="E7572F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>
              <a:solidFill>
                <a:srgbClr val="3EB4C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1400" b="1" dirty="0" smtClean="0">
              <a:solidFill>
                <a:srgbClr val="3EB4C2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35047" y="3060264"/>
            <a:ext cx="7753074" cy="2431071"/>
          </a:xfrm>
          <a:prstGeom prst="wedgeRectCallout">
            <a:avLst>
              <a:gd name="adj1" fmla="val 54656"/>
              <a:gd name="adj2" fmla="val 2937"/>
            </a:avLst>
          </a:prstGeom>
          <a:noFill/>
          <a:ln w="19050" cmpd="sng">
            <a:solidFill>
              <a:srgbClr val="5858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04058"/>
              </a:solidFill>
            </a:endParaRPr>
          </a:p>
        </p:txBody>
      </p:sp>
      <p:pic>
        <p:nvPicPr>
          <p:cNvPr id="6" name="Picture 5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31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5511" y="4706528"/>
            <a:ext cx="112108" cy="188383"/>
          </a:xfrm>
          <a:prstGeom prst="rect">
            <a:avLst/>
          </a:prstGeom>
        </p:spPr>
      </p:pic>
      <p:pic>
        <p:nvPicPr>
          <p:cNvPr id="7" name="Picture 6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31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0783" y="4707587"/>
            <a:ext cx="112108" cy="188383"/>
          </a:xfrm>
          <a:prstGeom prst="rect">
            <a:avLst/>
          </a:prstGeom>
        </p:spPr>
      </p:pic>
      <p:pic>
        <p:nvPicPr>
          <p:cNvPr id="8" name="Picture 7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31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88227" y="3393391"/>
            <a:ext cx="112108" cy="188383"/>
          </a:xfrm>
          <a:prstGeom prst="rect">
            <a:avLst/>
          </a:prstGeom>
        </p:spPr>
      </p:pic>
      <p:pic>
        <p:nvPicPr>
          <p:cNvPr id="9" name="Picture 8" descr="quote.eps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31313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123499" y="3394450"/>
            <a:ext cx="112108" cy="1883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09837" y="49187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logo-fortu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7747" y="1662180"/>
            <a:ext cx="3505153" cy="578351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71547" y="5604903"/>
            <a:ext cx="8229600" cy="656198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585858"/>
                </a:solidFill>
                <a:latin typeface="Open Sans"/>
                <a:ea typeface="+mn-ea"/>
                <a:cs typeface="Open San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E7572B"/>
              </a:buClr>
              <a:buFont typeface="Arial"/>
              <a:buChar char="•"/>
              <a:defRPr sz="2800" kern="1200">
                <a:solidFill>
                  <a:srgbClr val="E7572B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3EB4C2"/>
              </a:buClr>
              <a:buFont typeface="Wingdings" charset="2"/>
              <a:buChar char="Ø"/>
              <a:defRPr sz="24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A70588"/>
              </a:buClr>
              <a:buSzPct val="40000"/>
              <a:buFont typeface="Wingdings" charset="2"/>
              <a:buChar char="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lnSpc>
                <a:spcPct val="140000"/>
              </a:lnSpc>
            </a:pPr>
            <a:r>
              <a:rPr lang="en-US" sz="1200" b="1" dirty="0" smtClean="0">
                <a:solidFill>
                  <a:srgbClr val="E7572B"/>
                </a:solidFill>
              </a:rPr>
              <a:t>Source: </a:t>
            </a:r>
            <a:r>
              <a:rPr lang="en-US" sz="1200" i="1" dirty="0" smtClean="0"/>
              <a:t>Fortune</a:t>
            </a:r>
            <a:r>
              <a:rPr lang="en-US" sz="1200" dirty="0" smtClean="0"/>
              <a:t>, February </a:t>
            </a:r>
            <a:r>
              <a:rPr lang="en-US" sz="1200" dirty="0"/>
              <a:t>10, </a:t>
            </a:r>
            <a:r>
              <a:rPr lang="en-US" sz="1200" dirty="0" smtClean="0"/>
              <a:t>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0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b="1" dirty="0" smtClean="0"/>
              <a:t>Statistics education also offers </a:t>
            </a:r>
            <a:r>
              <a:rPr lang="en-US" sz="2800" b="1" dirty="0"/>
              <a:t>a </a:t>
            </a:r>
            <a:r>
              <a:rPr lang="en-US" sz="2800" b="1" dirty="0" smtClean="0"/>
              <a:t>strong  </a:t>
            </a:r>
            <a:br>
              <a:rPr lang="en-US" sz="2800" b="1" dirty="0" smtClean="0"/>
            </a:br>
            <a:r>
              <a:rPr lang="en-US" sz="2800" b="1" dirty="0" smtClean="0"/>
              <a:t>return </a:t>
            </a:r>
            <a:r>
              <a:rPr lang="en-US" sz="2800" b="1" dirty="0"/>
              <a:t>on </a:t>
            </a:r>
            <a:r>
              <a:rPr lang="en-US" sz="2800" b="1" dirty="0" smtClean="0"/>
              <a:t>investment 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6" name="Picture 5" descr="ASA_charts_2-01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353" y="2872394"/>
            <a:ext cx="3941126" cy="3052613"/>
          </a:xfrm>
          <a:prstGeom prst="rect">
            <a:avLst/>
          </a:prstGeom>
        </p:spPr>
      </p:pic>
      <p:pic>
        <p:nvPicPr>
          <p:cNvPr id="7" name="Picture 6" descr="ASA_charts_2-02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6034" y="2872394"/>
            <a:ext cx="3941127" cy="30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2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E7572B"/>
                </a:solidFill>
              </a:rPr>
              <a:t>So, what </a:t>
            </a:r>
            <a:r>
              <a:rPr lang="en-US" sz="2800" b="1" i="1" dirty="0" smtClean="0">
                <a:solidFill>
                  <a:srgbClr val="E7572F"/>
                </a:solidFill>
              </a:rPr>
              <a:t>is</a:t>
            </a:r>
            <a:r>
              <a:rPr lang="en-US" sz="2800" b="1" dirty="0" smtClean="0">
                <a:solidFill>
                  <a:srgbClr val="E7572B"/>
                </a:solidFill>
              </a:rPr>
              <a:t> statistics, and what do </a:t>
            </a:r>
          </a:p>
          <a:p>
            <a:r>
              <a:rPr lang="en-US" sz="2800" b="1" dirty="0" smtClean="0">
                <a:solidFill>
                  <a:srgbClr val="E7572B"/>
                </a:solidFill>
              </a:rPr>
              <a:t>statisticians </a:t>
            </a:r>
            <a:r>
              <a:rPr lang="en-US" sz="2800" b="1" i="1" dirty="0" smtClean="0">
                <a:solidFill>
                  <a:srgbClr val="E7572F"/>
                </a:solidFill>
              </a:rPr>
              <a:t>do</a:t>
            </a:r>
            <a:r>
              <a:rPr lang="en-US" sz="2800" b="1" dirty="0" smtClean="0">
                <a:solidFill>
                  <a:srgbClr val="E7572B"/>
                </a:solidFill>
              </a:rPr>
              <a:t>?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dirty="0" smtClean="0"/>
              <a:t>Statistics is the science of </a:t>
            </a:r>
          </a:p>
          <a:p>
            <a:r>
              <a:rPr lang="en-US" sz="2800" b="1" dirty="0" smtClean="0"/>
              <a:t>learning from data.</a:t>
            </a:r>
          </a:p>
          <a:p>
            <a:r>
              <a:rPr lang="en-US" dirty="0"/>
              <a:t> </a:t>
            </a:r>
          </a:p>
        </p:txBody>
      </p:sp>
      <p:pic>
        <p:nvPicPr>
          <p:cNvPr id="5" name="Picture 4" descr="learni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8493" y="2565397"/>
            <a:ext cx="2838529" cy="31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4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con.eps"/>
          <p:cNvPicPr>
            <a:picLocks noChangeAspect="1"/>
          </p:cNvPicPr>
          <p:nvPr/>
        </p:nvPicPr>
        <p:blipFill>
          <a:blip r:embed="rId2" cstate="email">
            <a:alphaModFix amt="12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01724">
            <a:off x="7164850" y="-1984248"/>
            <a:ext cx="3081249" cy="3047575"/>
          </a:xfrm>
          <a:prstGeom prst="rect">
            <a:avLst/>
          </a:prstGeom>
        </p:spPr>
      </p:pic>
      <p:pic>
        <p:nvPicPr>
          <p:cNvPr id="2" name="Picture Placeholder 1" descr="Iceland_Glacier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Rectangle 18"/>
          <p:cNvSpPr/>
          <p:nvPr/>
        </p:nvSpPr>
        <p:spPr>
          <a:xfrm>
            <a:off x="-1" y="0"/>
            <a:ext cx="9144001" cy="1320372"/>
          </a:xfrm>
          <a:prstGeom prst="rect">
            <a:avLst/>
          </a:prstGeom>
          <a:solidFill>
            <a:srgbClr val="E757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3089" y="432976"/>
            <a:ext cx="788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/>
            <a:r>
              <a:rPr lang="en-US" sz="2000" b="1" dirty="0" smtClean="0">
                <a:solidFill>
                  <a:schemeClr val="bg1"/>
                </a:solidFill>
                <a:latin typeface="Open Sans"/>
                <a:cs typeface="Open Sans"/>
              </a:rPr>
              <a:t>Statisticians </a:t>
            </a:r>
            <a: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  <a:t>help </a:t>
            </a: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manage the earth’s </a:t>
            </a:r>
            <a: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  <a:t>natural resources </a:t>
            </a:r>
            <a:endParaRPr lang="en-US" sz="2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0" lvl="2"/>
            <a:endParaRPr lang="en-US" sz="2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22392">
            <a:off x="7346584" y="623539"/>
            <a:ext cx="1439948" cy="1450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51893" y="6501274"/>
            <a:ext cx="4073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Fjallsjökull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glacier in </a:t>
            </a:r>
            <a:r>
              <a:rPr lang="en-US" sz="800" dirty="0" smtClean="0">
                <a:solidFill>
                  <a:schemeClr val="bg1"/>
                </a:solidFill>
              </a:rPr>
              <a:t>Iceland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3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585858"/>
      </a:dk1>
      <a:lt1>
        <a:sysClr val="window" lastClr="FFFFFF"/>
      </a:lt1>
      <a:dk2>
        <a:srgbClr val="5C068C"/>
      </a:dk2>
      <a:lt2>
        <a:srgbClr val="CDD0EA"/>
      </a:lt2>
      <a:accent1>
        <a:srgbClr val="34A6B5"/>
      </a:accent1>
      <a:accent2>
        <a:srgbClr val="DF4021"/>
      </a:accent2>
      <a:accent3>
        <a:srgbClr val="940075"/>
      </a:accent3>
      <a:accent4>
        <a:srgbClr val="EA7125"/>
      </a:accent4>
      <a:accent5>
        <a:srgbClr val="AFAFAF"/>
      </a:accent5>
      <a:accent6>
        <a:srgbClr val="000000"/>
      </a:accent6>
      <a:hlink>
        <a:srgbClr val="FFFFFF"/>
      </a:hlink>
      <a:folHlink>
        <a:srgbClr val="34A6B5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2479</TotalTime>
  <Words>325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Statistics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slitton</cp:lastModifiedBy>
  <cp:revision>584</cp:revision>
  <cp:lastPrinted>2015-05-07T14:57:01Z</cp:lastPrinted>
  <dcterms:created xsi:type="dcterms:W3CDTF">2010-04-12T23:12:02Z</dcterms:created>
  <dcterms:modified xsi:type="dcterms:W3CDTF">2015-06-12T18:56:31Z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